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3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4" r:id="rId4"/>
    <p:sldId id="266" r:id="rId5"/>
    <p:sldId id="267" r:id="rId6"/>
    <p:sldId id="265" r:id="rId7"/>
    <p:sldId id="268" r:id="rId8"/>
    <p:sldId id="269" r:id="rId9"/>
    <p:sldId id="270" r:id="rId10"/>
    <p:sldId id="263" r:id="rId11"/>
  </p:sldIdLst>
  <p:sldSz cx="12195175" cy="6858000"/>
  <p:notesSz cx="6797675" cy="9926638"/>
  <p:custDataLst>
    <p:tags r:id="rId14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4">
          <p15:clr>
            <a:srgbClr val="A4A3A4"/>
          </p15:clr>
        </p15:guide>
        <p15:guide id="2" orient="horz" pos="1080">
          <p15:clr>
            <a:srgbClr val="A4A3A4"/>
          </p15:clr>
        </p15:guide>
        <p15:guide id="3" pos="3703">
          <p15:clr>
            <a:srgbClr val="A4A3A4"/>
          </p15:clr>
        </p15:guide>
        <p15:guide id="4" pos="4045">
          <p15:clr>
            <a:srgbClr val="A4A3A4"/>
          </p15:clr>
        </p15:guide>
        <p15:guide id="5" pos="7447">
          <p15:clr>
            <a:srgbClr val="A4A3A4"/>
          </p15:clr>
        </p15:guide>
        <p15:guide id="6" pos="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E8C"/>
    <a:srgbClr val="F2F2F2"/>
    <a:srgbClr val="E0E1DD"/>
    <a:srgbClr val="BCBDBC"/>
    <a:srgbClr val="9A9B9C"/>
    <a:srgbClr val="8B8D8E"/>
    <a:srgbClr val="747678"/>
    <a:srgbClr val="4D4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00" autoAdjust="0"/>
  </p:normalViewPr>
  <p:slideViewPr>
    <p:cSldViewPr snapToGrid="0" snapToObjects="1">
      <p:cViewPr varScale="1">
        <p:scale>
          <a:sx n="68" d="100"/>
          <a:sy n="68" d="100"/>
        </p:scale>
        <p:origin x="816" y="66"/>
      </p:cViewPr>
      <p:guideLst>
        <p:guide orient="horz" pos="3894"/>
        <p:guide orient="horz" pos="1080"/>
        <p:guide pos="3703"/>
        <p:guide pos="4045"/>
        <p:guide pos="7447"/>
        <p:guide pos="3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9898B0-6137-45D6-B543-4A674D639E4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05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8287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B7EBB81-5D7D-4823-A86E-36E7070DFA5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2427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9A0F8A-76FF-4415-8CE1-86AB7AA0314D}" type="slidenum">
              <a:rPr lang="de-DE"/>
              <a:pPr/>
              <a:t>2</a:t>
            </a:fld>
            <a:endParaRPr lang="de-DE"/>
          </a:p>
        </p:txBody>
      </p:sp>
      <p:sp>
        <p:nvSpPr>
          <p:cNvPr id="32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8287" cy="3722687"/>
          </a:xfrm>
          <a:ln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20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468000" y="306389"/>
            <a:ext cx="8280440" cy="9286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50" y="341313"/>
            <a:ext cx="4635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03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307975"/>
            <a:ext cx="9720000" cy="9413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708151"/>
            <a:ext cx="5400000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+mn-lt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+mn-lt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08000" y="1708151"/>
            <a:ext cx="5400000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+mn-lt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+mn-lt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50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1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02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bschluss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50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000" y="1708151"/>
            <a:ext cx="11340000" cy="44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07975"/>
            <a:ext cx="9720000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 flipV="1">
            <a:off x="0" y="1258888"/>
            <a:ext cx="12190941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0" name="Line 26"/>
          <p:cNvSpPr>
            <a:spLocks noChangeShapeType="1"/>
          </p:cNvSpPr>
          <p:nvPr/>
        </p:nvSpPr>
        <p:spPr bwMode="auto">
          <a:xfrm flipV="1">
            <a:off x="0" y="6569075"/>
            <a:ext cx="12190941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9"/>
          <p:cNvSpPr txBox="1">
            <a:spLocks noChangeArrowheads="1"/>
          </p:cNvSpPr>
          <p:nvPr userDrawn="1"/>
        </p:nvSpPr>
        <p:spPr bwMode="auto">
          <a:xfrm>
            <a:off x="11437488" y="6643689"/>
            <a:ext cx="370512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98513" rtl="0" eaLnBrk="0" fontAlgn="base" hangingPunct="0">
              <a:spcBef>
                <a:spcPct val="0"/>
              </a:spcBef>
              <a:spcAft>
                <a:spcPct val="0"/>
              </a:spcAft>
              <a:defRPr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CA3F5C4-B150-4B5B-B76B-04B284BB882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4" name="TW_Footer_3"/>
          <p:cNvSpPr txBox="1">
            <a:spLocks noChangeArrowheads="1"/>
          </p:cNvSpPr>
          <p:nvPr userDrawn="1"/>
        </p:nvSpPr>
        <p:spPr bwMode="auto">
          <a:xfrm>
            <a:off x="9521505" y="6643689"/>
            <a:ext cx="569155" cy="16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98513" rtl="0" eaLnBrk="1" fontAlgn="base" hangingPunct="1">
              <a:spcBef>
                <a:spcPct val="0"/>
              </a:spcBef>
              <a:spcAft>
                <a:spcPct val="0"/>
              </a:spcAft>
              <a:defRPr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/>
              <a:t>2020-11-11</a:t>
            </a:r>
            <a:endParaRPr lang="de-DE" dirty="0"/>
          </a:p>
        </p:txBody>
      </p:sp>
      <p:sp>
        <p:nvSpPr>
          <p:cNvPr id="2" name="TW_Footer_1"/>
          <p:cNvSpPr txBox="1"/>
          <p:nvPr userDrawn="1"/>
        </p:nvSpPr>
        <p:spPr>
          <a:xfrm>
            <a:off x="467999" y="6643690"/>
            <a:ext cx="8280000" cy="16192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defTabSz="798513" eaLnBrk="1" hangingPunct="1">
              <a:defRPr sz="800">
                <a:latin typeface="Arial Narrow" pitchFamily="34" charset="0"/>
              </a:defRPr>
            </a:lvl1pPr>
          </a:lstStyle>
          <a:p>
            <a:pPr lvl="0"/>
            <a:r>
              <a:rPr lang="de-DE"/>
              <a:t>Carl Zeiss Pvt. Ltd., Praseedha Aniyath, APAC Digital Solutions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50" y="341313"/>
            <a:ext cx="463550" cy="463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0" r:id="rId2"/>
    <p:sldLayoutId id="2147483701" r:id="rId3"/>
    <p:sldLayoutId id="2147483702" r:id="rId4"/>
    <p:sldLayoutId id="2147483703" r:id="rId5"/>
    <p:sldLayoutId id="2147483705" r:id="rId6"/>
  </p:sldLayoutIdLst>
  <p:hf sldNum="0"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63538" indent="-1841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714375" indent="-1714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Char char="-"/>
        <a:defRPr sz="14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81088" indent="-177800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14382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18954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6pPr>
      <a:lvl7pPr marL="23526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7pPr>
      <a:lvl8pPr marL="28098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8pPr>
      <a:lvl9pPr marL="32670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openxmlformats.org/officeDocument/2006/relationships/hyperlink" Target="https://github.com/zeiss-microscopy/OAD/blob/master/Scripts/Data_Tools/convert2pyramidal_OMETIFF.py" TargetMode="Externa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hyperlink" Target="https://github.com/glencoesoftware/raw2ometiff/releases" TargetMode="External"/><Relationship Id="rId4" Type="http://schemas.openxmlformats.org/officeDocument/2006/relationships/hyperlink" Target="https://github.com/glencoesoftware/bioformats2raw/releas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hyperlink" Target="https://www.oracle.com/java/technologies/javase-jre8-download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box">
            <a:extLst>
              <a:ext uri="{FF2B5EF4-FFF2-40B4-BE49-F238E27FC236}">
                <a16:creationId xmlns:a16="http://schemas.microsoft.com/office/drawing/2014/main" id="{B889E24D-7D17-4734-9983-1A795AA839AC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468000" y="306389"/>
            <a:ext cx="8280440" cy="928687"/>
          </a:xfrm>
          <a:noFill/>
          <a:ln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0000"/>
          <a:lstStyle/>
          <a:p>
            <a:r>
              <a:rPr lang="en-US" dirty="0">
                <a:latin typeface="ZEISS Frutiger Next W1G" panose="020B0503040204020203" pitchFamily="34" charset="0"/>
              </a:rPr>
              <a:t>Execution of the OAD: convert2pyramidal_OMETIFF.py</a:t>
            </a:r>
            <a:endParaRPr lang="de-DE" dirty="0">
              <a:latin typeface="ZEISS Frutiger Next W1G" panose="020B0503040204020203" pitchFamily="34" charset="0"/>
            </a:endParaRPr>
          </a:p>
        </p:txBody>
      </p:sp>
      <p:sp>
        <p:nvSpPr>
          <p:cNvPr id="5" name="Ortbox">
            <a:extLst>
              <a:ext uri="{FF2B5EF4-FFF2-40B4-BE49-F238E27FC236}">
                <a16:creationId xmlns:a16="http://schemas.microsoft.com/office/drawing/2014/main" id="{E2668318-3E9C-424C-8EE2-CCEEBDAF1CD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725" y="6457953"/>
            <a:ext cx="82800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ct val="50000"/>
              </a:spcBef>
            </a:pPr>
            <a:r>
              <a:rPr lang="de-DE" sz="1200">
                <a:latin typeface="ZEISS Frutiger Next W1G" panose="020B0503040204020203" pitchFamily="34" charset="0"/>
              </a:rPr>
              <a:t>2020-11-11</a:t>
            </a:r>
            <a:endParaRPr lang="de-DE" sz="1200" dirty="0">
              <a:latin typeface="ZEISS Frutiger Next W1G" panose="020B0503040204020203" pitchFamily="34" charset="0"/>
            </a:endParaRPr>
          </a:p>
        </p:txBody>
      </p:sp>
      <p:sp>
        <p:nvSpPr>
          <p:cNvPr id="6" name="Referentbox">
            <a:extLst>
              <a:ext uri="{FF2B5EF4-FFF2-40B4-BE49-F238E27FC236}">
                <a16:creationId xmlns:a16="http://schemas.microsoft.com/office/drawing/2014/main" id="{C13D44C2-4464-4A35-92E7-8BC448C77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6022976"/>
            <a:ext cx="8280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 b="1">
                <a:latin typeface="ZEISS Frutiger Next W1G" panose="020B0503040204020203" pitchFamily="34" charset="0"/>
              </a:rPr>
              <a:t>Praseedha Aniyath</a:t>
            </a:r>
            <a:endParaRPr lang="de-DE" sz="1400" b="1" dirty="0">
              <a:latin typeface="ZEISS Frutiger Next W1G" panose="020B0503040204020203" pitchFamily="34" charset="0"/>
            </a:endParaRPr>
          </a:p>
        </p:txBody>
      </p:sp>
      <p:sp>
        <p:nvSpPr>
          <p:cNvPr id="7" name="FunktionBox">
            <a:extLst>
              <a:ext uri="{FF2B5EF4-FFF2-40B4-BE49-F238E27FC236}">
                <a16:creationId xmlns:a16="http://schemas.microsoft.com/office/drawing/2014/main" id="{78C94CCB-BBBD-41F8-8A80-8EE8CDAA0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6240466"/>
            <a:ext cx="82800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ct val="50000"/>
              </a:spcBef>
            </a:pPr>
            <a:r>
              <a:rPr lang="de-DE" sz="1400" dirty="0">
                <a:latin typeface="ZEISS Frutiger Next W1G" panose="020B0503040204020203" pitchFamily="34" charset="0"/>
              </a:rPr>
              <a:t>Microsoft Automation and Image Analysis Trainee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EC73DCF8-7638-43D8-A21E-6B4988BDA6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b="1065"/>
          <a:stretch/>
        </p:blipFill>
        <p:spPr>
          <a:xfrm>
            <a:off x="1" y="1350964"/>
            <a:ext cx="12195174" cy="43515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378" y="266503"/>
            <a:ext cx="11790600" cy="941388"/>
          </a:xfrm>
        </p:spPr>
        <p:txBody>
          <a:bodyPr/>
          <a:lstStyle/>
          <a:p>
            <a:r>
              <a:rPr lang="en-US" sz="16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Step 1:</a:t>
            </a:r>
            <a:r>
              <a:rPr lang="en-US" sz="1600" dirty="0">
                <a:latin typeface="ZEISS Frutiger Next W1G" panose="020B0503040204020203" pitchFamily="34" charset="0"/>
              </a:rPr>
              <a:t>Copy the OAD script from </a:t>
            </a:r>
            <a:r>
              <a:rPr lang="en-SG" sz="1600" dirty="0">
                <a:solidFill>
                  <a:schemeClr val="accent1"/>
                </a:solidFill>
                <a:latin typeface="ZEISS Frutiger Next W1G" panose="020B0503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https://github.com/zeiss-microscopy/OAD/blob/master/Scripts/Data_Tools/convert2pyramidal_OMETIFF.py</a:t>
            </a:r>
            <a:r>
              <a:rPr lang="en-SG" sz="1600" dirty="0">
                <a:solidFill>
                  <a:schemeClr val="accent1"/>
                </a:solidFill>
                <a:latin typeface="ZEISS Frutiger Next W1G" panose="020B0503040204020203" pitchFamily="34" charset="0"/>
              </a:rPr>
              <a:t> </a:t>
            </a:r>
            <a:r>
              <a:rPr lang="en-SG" sz="1600" dirty="0">
                <a:latin typeface="ZEISS Frutiger Next W1G" panose="020B0503040204020203" pitchFamily="34" charset="0"/>
              </a:rPr>
              <a:t>. Paste it in the ZEN Blue macro editor. </a:t>
            </a:r>
            <a:r>
              <a:rPr lang="en-US" sz="1600" dirty="0">
                <a:latin typeface="ZEISS Frutiger Next W1G" panose="020B0503040204020203" pitchFamily="34" charset="0"/>
              </a:rPr>
              <a:t>Save it as convert2pyramidal_OMETIFF.py</a:t>
            </a:r>
            <a:br>
              <a:rPr lang="fr-FR" sz="1600" dirty="0">
                <a:latin typeface="ZEISS Frutiger Next W1G" panose="020B0503040204020203" pitchFamily="34" charset="0"/>
              </a:rPr>
            </a:br>
            <a:endParaRPr lang="en-US" sz="1600" dirty="0">
              <a:latin typeface="ZEISS Frutiger Next W1G" panose="020B0503040204020203" pitchFamily="34" charset="0"/>
            </a:endParaRPr>
          </a:p>
        </p:txBody>
      </p:sp>
      <p:pic>
        <p:nvPicPr>
          <p:cNvPr id="4" name="CopyOADScriptToMacroEditor">
            <a:hlinkClick r:id="" action="ppaction://media"/>
            <a:extLst>
              <a:ext uri="{FF2B5EF4-FFF2-40B4-BE49-F238E27FC236}">
                <a16:creationId xmlns:a16="http://schemas.microsoft.com/office/drawing/2014/main" id="{1F991E5A-C3AF-4C8A-8D0B-24E846D581F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3654" y="1376487"/>
            <a:ext cx="9713386" cy="5053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5172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9E40-8541-40A7-BCFD-51634E680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Step 2:</a:t>
            </a:r>
            <a:r>
              <a:rPr lang="fr-FR" sz="1600" dirty="0">
                <a:latin typeface="ZEISS Frutiger Next W1G" panose="020B0503040204020203" pitchFamily="34" charset="0"/>
              </a:rPr>
              <a:t>Download the release artifact of bioformats2raw and raw2ometiff applications from </a:t>
            </a:r>
            <a:r>
              <a:rPr lang="fr-FR" sz="1600" dirty="0">
                <a:solidFill>
                  <a:schemeClr val="accent1"/>
                </a:solidFill>
                <a:latin typeface="ZEISS Frutiger Next W1G" panose="020B0503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https://github.com/glencoesoftware/bioformats2raw/releases</a:t>
            </a:r>
            <a:r>
              <a:rPr lang="fr-FR" sz="1600" dirty="0">
                <a:solidFill>
                  <a:schemeClr val="accent1"/>
                </a:solidFill>
                <a:latin typeface="ZEISS Frutiger Next W1G" panose="020B0503040204020203" pitchFamily="34" charset="0"/>
              </a:rPr>
              <a:t> </a:t>
            </a:r>
            <a:r>
              <a:rPr lang="fr-FR" sz="1600" dirty="0">
                <a:latin typeface="ZEISS Frutiger Next W1G" panose="020B0503040204020203" pitchFamily="34" charset="0"/>
              </a:rPr>
              <a:t>and </a:t>
            </a:r>
            <a:r>
              <a:rPr lang="fr-FR" sz="1600" dirty="0">
                <a:solidFill>
                  <a:schemeClr val="accent1"/>
                </a:solidFill>
                <a:latin typeface="ZEISS Frutiger Next W1G" panose="020B0503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https://github.com/glencoesoftware/raw2ometiff/releases</a:t>
            </a:r>
            <a:r>
              <a:rPr lang="fr-FR" sz="1600" dirty="0">
                <a:solidFill>
                  <a:schemeClr val="accent1"/>
                </a:solidFill>
                <a:latin typeface="ZEISS Frutiger Next W1G" panose="020B0503040204020203" pitchFamily="34" charset="0"/>
              </a:rPr>
              <a:t> </a:t>
            </a:r>
            <a:r>
              <a:rPr lang="fr-FR" sz="1600" dirty="0">
                <a:latin typeface="ZEISS Frutiger Next W1G" panose="020B0503040204020203" pitchFamily="34" charset="0"/>
              </a:rPr>
              <a:t>respectively. </a:t>
            </a:r>
            <a:endParaRPr lang="en-US" dirty="0"/>
          </a:p>
        </p:txBody>
      </p:sp>
      <p:pic>
        <p:nvPicPr>
          <p:cNvPr id="5" name="Download_glencosoftware">
            <a:hlinkClick r:id="" action="ppaction://media"/>
            <a:extLst>
              <a:ext uri="{FF2B5EF4-FFF2-40B4-BE49-F238E27FC236}">
                <a16:creationId xmlns:a16="http://schemas.microsoft.com/office/drawing/2014/main" id="{8E404B4B-8445-4DC9-831B-B31CF83C0E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981" y="1283227"/>
            <a:ext cx="9236363" cy="49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1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9E40-8541-40A7-BCFD-51634E68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07975"/>
            <a:ext cx="10892727" cy="941388"/>
          </a:xfrm>
        </p:spPr>
        <p:txBody>
          <a:bodyPr/>
          <a:lstStyle/>
          <a:p>
            <a:r>
              <a:rPr lang="en-US" sz="16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Step 3: </a:t>
            </a:r>
            <a:r>
              <a:rPr lang="fr-FR" sz="1600" dirty="0">
                <a:latin typeface="ZEISS Frutiger Next W1G" panose="020B0503040204020203" pitchFamily="34" charset="0"/>
              </a:rPr>
              <a:t>Extract the two folders from the downloaded zip files (bioformats2raw-0.2.6.zip and raw2ometiff-0.2.8.zip) using any archive programs (e.g. WinZip, 7-Zip, WinRar)</a:t>
            </a:r>
            <a:endParaRPr lang="en-US" sz="1600" dirty="0"/>
          </a:p>
        </p:txBody>
      </p:sp>
      <p:pic>
        <p:nvPicPr>
          <p:cNvPr id="3" name="ExtractTheFolders">
            <a:hlinkClick r:id="" action="ppaction://media"/>
            <a:extLst>
              <a:ext uri="{FF2B5EF4-FFF2-40B4-BE49-F238E27FC236}">
                <a16:creationId xmlns:a16="http://schemas.microsoft.com/office/drawing/2014/main" id="{FBD51E78-B97D-4332-B2A8-87F7A25116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4295" y="1314019"/>
            <a:ext cx="8822499" cy="51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9E40-8541-40A7-BCFD-51634E68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5" y="307975"/>
            <a:ext cx="11143012" cy="941388"/>
          </a:xfrm>
        </p:spPr>
        <p:txBody>
          <a:bodyPr/>
          <a:lstStyle/>
          <a:p>
            <a:r>
              <a:rPr lang="en-US" sz="16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Step 4: </a:t>
            </a:r>
            <a:r>
              <a:rPr lang="fr-FR" sz="1600" dirty="0">
                <a:latin typeface="ZEISS Frutiger Next W1G" panose="020B0503040204020203" pitchFamily="34" charset="0"/>
              </a:rPr>
              <a:t>Copy the extracted folders to say, </a:t>
            </a:r>
            <a:r>
              <a:rPr lang="fr-FR" sz="16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C:/OAD/Input </a:t>
            </a:r>
            <a:r>
              <a:rPr lang="fr-FR" sz="1600" dirty="0">
                <a:latin typeface="ZEISS Frutiger Next W1G" panose="020B0503040204020203" pitchFamily="34" charset="0"/>
              </a:rPr>
              <a:t>(or any other user-directory). </a:t>
            </a:r>
            <a:br>
              <a:rPr lang="fr-FR" sz="1600" dirty="0">
                <a:latin typeface="ZEISS Frutiger Next W1G" panose="020B0503040204020203" pitchFamily="34" charset="0"/>
              </a:rPr>
            </a:br>
            <a:r>
              <a:rPr lang="fr-FR" sz="1400" b="0" i="1" dirty="0">
                <a:latin typeface="ZEISS Frutiger Next W1G" panose="020B0503040204020203" pitchFamily="34" charset="0"/>
              </a:rPr>
              <a:t>Please keep note of the fact that the Java executables (bioformat2raw and raw2ometiff tools) </a:t>
            </a:r>
            <a:r>
              <a:rPr lang="en-US" sz="1400" b="0" i="1" dirty="0">
                <a:latin typeface="ZEISS Frutiger Next W1G" panose="020B0503040204020203" pitchFamily="34" charset="0"/>
              </a:rPr>
              <a:t>requires a directory path with no spaces, while selecting the directory to store the folders. Otherwise, it may throw up an error regarding the same.</a:t>
            </a:r>
            <a:br>
              <a:rPr lang="fr-FR" sz="1400" b="0" i="1" dirty="0">
                <a:latin typeface="ZEISS Frutiger Next W1G" panose="020B0503040204020203" pitchFamily="34" charset="0"/>
              </a:rPr>
            </a:br>
            <a:endParaRPr lang="en-US" sz="1600" b="0" i="1" dirty="0"/>
          </a:p>
        </p:txBody>
      </p:sp>
      <p:pic>
        <p:nvPicPr>
          <p:cNvPr id="5" name="CopyFoldersToInput">
            <a:hlinkClick r:id="" action="ppaction://media"/>
            <a:extLst>
              <a:ext uri="{FF2B5EF4-FFF2-40B4-BE49-F238E27FC236}">
                <a16:creationId xmlns:a16="http://schemas.microsoft.com/office/drawing/2014/main" id="{BF6402E8-9ED3-4C09-B5EB-C4BA0A21C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320800"/>
            <a:ext cx="8642113" cy="47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2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E5554A-8BCA-4A14-BC54-9106AB68CB96}"/>
              </a:ext>
            </a:extLst>
          </p:cNvPr>
          <p:cNvSpPr txBox="1">
            <a:spLocks/>
          </p:cNvSpPr>
          <p:nvPr/>
        </p:nvSpPr>
        <p:spPr bwMode="auto">
          <a:xfrm>
            <a:off x="212437" y="307975"/>
            <a:ext cx="11148290" cy="661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 kern="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Step 5: </a:t>
            </a:r>
            <a:r>
              <a:rPr lang="en-US" sz="1600" kern="0" dirty="0">
                <a:solidFill>
                  <a:schemeClr val="tx1"/>
                </a:solidFill>
                <a:latin typeface="ZEISS Frutiger Next W1G" panose="020B0503040204020203" pitchFamily="34" charset="0"/>
              </a:rPr>
              <a:t>D</a:t>
            </a:r>
            <a:r>
              <a:rPr lang="fr-FR" sz="1600" kern="0" dirty="0">
                <a:latin typeface="ZEISS Frutiger Next W1G" panose="020B0503040204020203" pitchFamily="34" charset="0"/>
              </a:rPr>
              <a:t>ownload and Install Java Runtime Environment from </a:t>
            </a:r>
            <a:r>
              <a:rPr lang="fr-FR" sz="1600" kern="0" dirty="0">
                <a:solidFill>
                  <a:schemeClr val="accent1"/>
                </a:solidFill>
                <a:latin typeface="ZEISS Frutiger Next W1G" panose="020B0503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https://www.oracle.com/java/technologies/javase-jre8-downloads.html</a:t>
            </a:r>
            <a:r>
              <a:rPr lang="fr-FR" sz="1600" kern="0" dirty="0">
                <a:solidFill>
                  <a:schemeClr val="accent1"/>
                </a:solidFill>
                <a:latin typeface="ZEISS Frutiger Next W1G" panose="020B0503040204020203" pitchFamily="34" charset="0"/>
              </a:rPr>
              <a:t> </a:t>
            </a:r>
            <a:r>
              <a:rPr lang="fr-FR" sz="1600" b="0" i="1" dirty="0">
                <a:latin typeface="ZEISS Frutiger Next W1G" panose="020B0503040204020203" pitchFamily="34" charset="0"/>
              </a:rPr>
              <a:t>Please note that </a:t>
            </a:r>
            <a:r>
              <a:rPr lang="en-US" sz="1600" b="0" i="1" dirty="0">
                <a:latin typeface="ZEISS Frutiger Next W1G" panose="020B0503040204020203" pitchFamily="34" charset="0"/>
              </a:rPr>
              <a:t>you will have to create an oracle account and then sign in to complete </a:t>
            </a:r>
            <a:r>
              <a:rPr lang="en-US" sz="1600" b="0" i="1">
                <a:latin typeface="ZEISS Frutiger Next W1G" panose="020B0503040204020203" pitchFamily="34" charset="0"/>
              </a:rPr>
              <a:t>the download.</a:t>
            </a:r>
            <a:endParaRPr lang="en-US" sz="1600" kern="0" dirty="0"/>
          </a:p>
          <a:p>
            <a:endParaRPr lang="en-US" sz="1600" kern="0" dirty="0"/>
          </a:p>
        </p:txBody>
      </p:sp>
      <p:pic>
        <p:nvPicPr>
          <p:cNvPr id="2" name="JRE_download_install">
            <a:hlinkClick r:id="" action="ppaction://media"/>
            <a:extLst>
              <a:ext uri="{FF2B5EF4-FFF2-40B4-BE49-F238E27FC236}">
                <a16:creationId xmlns:a16="http://schemas.microsoft.com/office/drawing/2014/main" id="{C37FBF5B-DD22-48B2-881E-1FAB569B5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9689" y="1380803"/>
            <a:ext cx="8518711" cy="497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5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E5554A-8BCA-4A14-BC54-9106AB68CB96}"/>
              </a:ext>
            </a:extLst>
          </p:cNvPr>
          <p:cNvSpPr txBox="1">
            <a:spLocks/>
          </p:cNvSpPr>
          <p:nvPr/>
        </p:nvSpPr>
        <p:spPr bwMode="auto">
          <a:xfrm>
            <a:off x="467999" y="307975"/>
            <a:ext cx="10892727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 kern="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Step 6: </a:t>
            </a:r>
            <a:r>
              <a:rPr lang="fr-FR" sz="1600" dirty="0">
                <a:latin typeface="ZEISS Frutiger Next W1G" panose="020B0503040204020203" pitchFamily="34" charset="0"/>
              </a:rPr>
              <a:t>Set JAVA_HOME as a system environment variable.</a:t>
            </a:r>
          </a:p>
          <a:p>
            <a:endParaRPr lang="en-US" sz="1600" kern="0" dirty="0"/>
          </a:p>
          <a:p>
            <a:endParaRPr lang="en-US" sz="1600" kern="0" dirty="0"/>
          </a:p>
        </p:txBody>
      </p:sp>
      <p:pic>
        <p:nvPicPr>
          <p:cNvPr id="2" name="SetJAVA_HOME_EnvVariable">
            <a:hlinkClick r:id="" action="ppaction://media"/>
            <a:extLst>
              <a:ext uri="{FF2B5EF4-FFF2-40B4-BE49-F238E27FC236}">
                <a16:creationId xmlns:a16="http://schemas.microsoft.com/office/drawing/2014/main" id="{E9B64DDD-7478-4C12-9BCE-44369CD47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875" y="1320800"/>
            <a:ext cx="9414248" cy="47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3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E5554A-8BCA-4A14-BC54-9106AB68CB96}"/>
              </a:ext>
            </a:extLst>
          </p:cNvPr>
          <p:cNvSpPr txBox="1">
            <a:spLocks/>
          </p:cNvSpPr>
          <p:nvPr/>
        </p:nvSpPr>
        <p:spPr bwMode="auto">
          <a:xfrm>
            <a:off x="148046" y="90260"/>
            <a:ext cx="11968752" cy="140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kern="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Step 7: </a:t>
            </a:r>
            <a:r>
              <a:rPr lang="fr-FR" sz="1200" dirty="0">
                <a:latin typeface="ZEISS Frutiger Next W1G" panose="020B0503040204020203" pitchFamily="34" charset="0"/>
              </a:rPr>
              <a:t>Unzip opencv-3.4.2-1.jar using archive applications like WinRAR 7-Zip, or WinZIP from </a:t>
            </a:r>
            <a:r>
              <a:rPr lang="en-US" sz="12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C:/OAD/Input/bioformats2raw-0.2.6/lib</a:t>
            </a:r>
            <a:r>
              <a:rPr lang="en-US" sz="1200" dirty="0">
                <a:latin typeface="ZEISS Frutiger Next W1G" panose="020B0503040204020203" pitchFamily="34" charset="0"/>
              </a:rPr>
              <a:t>. Copy the file </a:t>
            </a:r>
            <a:r>
              <a:rPr lang="en-US" sz="12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opencv_java342.dll </a:t>
            </a:r>
            <a:r>
              <a:rPr lang="en-US" sz="1200" dirty="0">
                <a:latin typeface="ZEISS Frutiger Next W1G" panose="020B0503040204020203" pitchFamily="34" charset="0"/>
              </a:rPr>
              <a:t>from </a:t>
            </a:r>
            <a:r>
              <a:rPr lang="en-US" sz="12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C:/OAD/Input/bioformats2raw-0.2.6/lib/opencv-3.4.2-1/nu/pattern/opencv/window/x86_64 </a:t>
            </a:r>
            <a:r>
              <a:rPr lang="en-US" sz="1200" dirty="0">
                <a:latin typeface="ZEISS Frutiger Next W1G" panose="020B0503040204020203" pitchFamily="34" charset="0"/>
              </a:rPr>
              <a:t>(for 64-bit system) or from </a:t>
            </a:r>
            <a:r>
              <a:rPr lang="en-US" sz="12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C:/OAD/Input/bioformats2raw-0.2.6/lib/opencv-3.4.2-1/nu/pattern/opencv/windows/x86_32 </a:t>
            </a:r>
            <a:r>
              <a:rPr lang="en-US" sz="1200" dirty="0">
                <a:latin typeface="ZEISS Frutiger Next W1G" panose="020B0503040204020203" pitchFamily="34" charset="0"/>
              </a:rPr>
              <a:t>(for 32-bit system) </a:t>
            </a:r>
            <a:r>
              <a:rPr lang="fr-FR" sz="1200" dirty="0">
                <a:latin typeface="ZEISS Frutiger Next W1G" panose="020B0503040204020203" pitchFamily="34" charset="0"/>
              </a:rPr>
              <a:t>into </a:t>
            </a:r>
            <a:r>
              <a:rPr lang="fr-FR" sz="12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C:/Window/System32</a:t>
            </a:r>
          </a:p>
          <a:p>
            <a:endParaRPr lang="en-US" sz="1200" kern="0" dirty="0">
              <a:latin typeface="ZEISS Frutiger Next W1G" panose="020B0503040204020203" pitchFamily="34" charset="0"/>
            </a:endParaRPr>
          </a:p>
          <a:p>
            <a:endParaRPr lang="en-US" sz="1200" kern="0" dirty="0">
              <a:latin typeface="ZEISS Frutiger Next W1G" panose="020B0503040204020203" pitchFamily="34" charset="0"/>
            </a:endParaRPr>
          </a:p>
        </p:txBody>
      </p:sp>
      <p:pic>
        <p:nvPicPr>
          <p:cNvPr id="2" name="OpenCVDLL">
            <a:hlinkClick r:id="" action="ppaction://media"/>
            <a:extLst>
              <a:ext uri="{FF2B5EF4-FFF2-40B4-BE49-F238E27FC236}">
                <a16:creationId xmlns:a16="http://schemas.microsoft.com/office/drawing/2014/main" id="{CC05E96C-5CCB-4D4B-AFCD-5FCF5B9A4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7740" y="1364566"/>
            <a:ext cx="8494776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9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E5554A-8BCA-4A14-BC54-9106AB68CB96}"/>
              </a:ext>
            </a:extLst>
          </p:cNvPr>
          <p:cNvSpPr txBox="1">
            <a:spLocks/>
          </p:cNvSpPr>
          <p:nvPr/>
        </p:nvSpPr>
        <p:spPr bwMode="auto">
          <a:xfrm>
            <a:off x="211015" y="1"/>
            <a:ext cx="11071274" cy="1237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kern="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Step 8: </a:t>
            </a:r>
            <a:r>
              <a:rPr lang="fr-FR" sz="1400" dirty="0">
                <a:latin typeface="ZEISS Frutiger Next W1G" panose="020B0503040204020203" pitchFamily="34" charset="0"/>
              </a:rPr>
              <a:t>Now, load the input image and run the OAD script from the macro-editor in ZEN Blue. A GUI will pop-up where the user can define the locations to the bioformats </a:t>
            </a:r>
            <a:r>
              <a:rPr lang="fr-FR" sz="12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(</a:t>
            </a:r>
            <a:r>
              <a:rPr lang="fr-FR" sz="1200" b="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C:/OAD/Input/bioformats2raw-0.2.6/bin</a:t>
            </a:r>
            <a:r>
              <a:rPr lang="fr-FR" sz="12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) </a:t>
            </a:r>
            <a:r>
              <a:rPr lang="fr-FR" sz="1400" dirty="0">
                <a:latin typeface="ZEISS Frutiger Next W1G" panose="020B0503040204020203" pitchFamily="34" charset="0"/>
              </a:rPr>
              <a:t>and raw2ometiff </a:t>
            </a:r>
            <a:r>
              <a:rPr lang="fr-FR" sz="12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(</a:t>
            </a:r>
            <a:r>
              <a:rPr lang="en-US" sz="1200" b="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C:/OAD/Input/raw2ometiff-0.2.8/bin</a:t>
            </a:r>
            <a:r>
              <a:rPr lang="fr-FR" sz="1200" dirty="0">
                <a:solidFill>
                  <a:schemeClr val="accent2"/>
                </a:solidFill>
                <a:latin typeface="ZEISS Frutiger Next W1G" panose="020B0503040204020203" pitchFamily="34" charset="0"/>
              </a:rPr>
              <a:t>)</a:t>
            </a:r>
            <a:r>
              <a:rPr lang="fr-FR" sz="1200" dirty="0">
                <a:latin typeface="ZEISS Frutiger Next W1G" panose="020B0503040204020203" pitchFamily="34" charset="0"/>
              </a:rPr>
              <a:t> </a:t>
            </a:r>
            <a:r>
              <a:rPr lang="fr-FR" sz="1400" dirty="0">
                <a:latin typeface="ZEISS Frutiger Next W1G" panose="020B0503040204020203" pitchFamily="34" charset="0"/>
              </a:rPr>
              <a:t>tools. The user can also select the input image from ZEN active document, type of compression (Raw/LZW) and number of pyramid levels in the output image. The output pyramidal ome-tiff will </a:t>
            </a:r>
            <a:r>
              <a:rPr lang="fr-FR" sz="1400" dirty="0" err="1">
                <a:latin typeface="ZEISS Frutiger Next W1G" panose="020B0503040204020203" pitchFamily="34" charset="0"/>
              </a:rPr>
              <a:t>be</a:t>
            </a:r>
            <a:r>
              <a:rPr lang="fr-FR" sz="1400" dirty="0">
                <a:latin typeface="ZEISS Frutiger Next W1G" panose="020B0503040204020203" pitchFamily="34" charset="0"/>
              </a:rPr>
              <a:t> saved in the same folder as the input folder.</a:t>
            </a:r>
            <a:endParaRPr lang="en-US" sz="1400" dirty="0">
              <a:latin typeface="ZEISS Frutiger Next W1G" panose="020B0503040204020203" pitchFamily="34" charset="0"/>
            </a:endParaRPr>
          </a:p>
          <a:p>
            <a:pPr>
              <a:buFont typeface="+mj-lt"/>
              <a:buAutoNum type="arabicPeriod" startAt="5"/>
            </a:pPr>
            <a:endParaRPr lang="fr-FR" sz="1400" dirty="0">
              <a:latin typeface="ZEISS Frutiger Next W1G" panose="020B0503040204020203" pitchFamily="34" charset="0"/>
            </a:endParaRPr>
          </a:p>
          <a:p>
            <a:endParaRPr lang="en-US" sz="1400" kern="0" dirty="0"/>
          </a:p>
        </p:txBody>
      </p:sp>
      <p:pic>
        <p:nvPicPr>
          <p:cNvPr id="2" name="OAD_execution">
            <a:hlinkClick r:id="" action="ppaction://media"/>
            <a:extLst>
              <a:ext uri="{FF2B5EF4-FFF2-40B4-BE49-F238E27FC236}">
                <a16:creationId xmlns:a16="http://schemas.microsoft.com/office/drawing/2014/main" id="{49EFF89F-9428-473C-9D5E-DDA8AEE4D8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5003" y="1558854"/>
            <a:ext cx="8825168" cy="47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MASTER" val="carlzeiss_16_9.potx"/>
  <p:tag name="CREATEDBY" val="TW_CP"/>
  <p:tag name="LANGUAGE" val="english"/>
  <p:tag name="AGENDAPIC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TITLESLIDE" val="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SLIDENAME" val="v_7"/>
  <p:tag name="ISCLOSINGSLIDE" val="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NAME" val="v_406"/>
  <p:tag name="ISCLOSINGSLIDE" val="-1"/>
</p:tagLst>
</file>

<file path=ppt/theme/theme1.xml><?xml version="1.0" encoding="utf-8"?>
<a:theme xmlns:a="http://schemas.openxmlformats.org/drawingml/2006/main" name="carlzeiss">
  <a:themeElements>
    <a:clrScheme name="ZEISS">
      <a:dk1>
        <a:srgbClr val="000000"/>
      </a:dk1>
      <a:lt1>
        <a:srgbClr val="FFFFFF"/>
      </a:lt1>
      <a:dk2>
        <a:srgbClr val="000000"/>
      </a:dk2>
      <a:lt2>
        <a:srgbClr val="9A9B9C"/>
      </a:lt2>
      <a:accent1>
        <a:srgbClr val="141E8C"/>
      </a:accent1>
      <a:accent2>
        <a:srgbClr val="008BD0"/>
      </a:accent2>
      <a:accent3>
        <a:srgbClr val="747678"/>
      </a:accent3>
      <a:accent4>
        <a:srgbClr val="9A9B9C"/>
      </a:accent4>
      <a:accent5>
        <a:srgbClr val="BCBDBC"/>
      </a:accent5>
      <a:accent6>
        <a:srgbClr val="E0E1DD"/>
      </a:accent6>
      <a:hlink>
        <a:srgbClr val="055ED2"/>
      </a:hlink>
      <a:folHlink>
        <a:srgbClr val="6AB0E2"/>
      </a:folHlink>
    </a:clrScheme>
    <a:fontScheme name="carlzeis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2F2F2"/>
        </a:solidFill>
        <a:ln w="317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none" lIns="90000" tIns="90000" rIns="90000" bIns="900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solidFill>
          <a:schemeClr val="folHlink"/>
        </a:solidFill>
        <a:ln w="3175" cap="flat" cmpd="sng" algn="ctr">
          <a:solidFill>
            <a:srgbClr val="8B8D8E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custClrLst>
    <a:custClr name="ZEISS Indigo">
      <a:srgbClr val="141E8C"/>
    </a:custClr>
    <a:custClr name="ZEISS Cyan">
      <a:srgbClr val="008BD0"/>
    </a:custClr>
    <a:custClr>
      <a:srgbClr val="FFFFFF"/>
    </a:custClr>
    <a:custClr name="ZEISS Aqua">
      <a:srgbClr val="244A86"/>
    </a:custClr>
    <a:custClr name="ZEISS Saphire">
      <a:srgbClr val="4C6BB1"/>
    </a:custClr>
    <a:custClr name="ZEISS Azur">
      <a:srgbClr val="055ED2"/>
    </a:custClr>
    <a:custClr name="ZEISS Skyblue">
      <a:srgbClr val="6AB0E2"/>
    </a:custClr>
    <a:custClr name="ZEISS Steel">
      <a:srgbClr val="8DAAC8"/>
    </a:custClr>
    <a:custClr name="ZEISS Arctic">
      <a:srgbClr val="C6DAF2"/>
    </a:custClr>
    <a:custClr>
      <a:srgbClr val="FFFFFF"/>
    </a:custClr>
    <a:custClr name="ZEISS Grey 7">
      <a:srgbClr val="F2F2F2"/>
    </a:custClr>
    <a:custClr name="ZEISS Grey 6 Ultralight">
      <a:srgbClr val="E0E1DD"/>
    </a:custClr>
    <a:custClr name="ZEISS Grey 5 Light">
      <a:srgbClr val="BCBDBC"/>
    </a:custClr>
    <a:custClr name="ZEISS Grey 4 Semilight">
      <a:srgbClr val="9A9B9C"/>
    </a:custClr>
    <a:custClr name="ZEISS Grey 3 Medium">
      <a:srgbClr val="8B8D8E"/>
    </a:custClr>
    <a:custClr name="ZEISS Grey 2 Semidark">
      <a:srgbClr val="747678"/>
    </a:custClr>
    <a:custClr name="ZEISS Grey 1 Dark">
      <a:srgbClr val="4D4F53"/>
    </a:custClr>
    <a:custClr>
      <a:srgbClr val="FFFFFF"/>
    </a:custClr>
    <a:custClr>
      <a:srgbClr val="FFFFFF"/>
    </a:custClr>
    <a:custClr>
      <a:srgbClr val="FFFFFF"/>
    </a:custClr>
    <a:custClr name="ZEISS Bright Orange Neon">
      <a:srgbClr val="FF1A00"/>
    </a:custClr>
    <a:custClr name="ZEISS Purple Red">
      <a:srgbClr val="A70240"/>
    </a:custClr>
    <a:custClr name="ZEISS Green">
      <a:srgbClr val="3C8A2E"/>
    </a:custClr>
    <a:custClr name="ZEISS Light Green">
      <a:srgbClr val="DEDE4C"/>
    </a:custClr>
    <a:custClr name="ZEISS Bright Lemon">
      <a:srgbClr val="FECB00"/>
    </a:custClr>
    <a:custClr name="ZEISS Orange">
      <a:srgbClr val="EC6500"/>
    </a:custClr>
  </a:custClr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477</Words>
  <Application>Microsoft Office PowerPoint</Application>
  <PresentationFormat>Custom</PresentationFormat>
  <Paragraphs>13</Paragraphs>
  <Slides>10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Narrow</vt:lpstr>
      <vt:lpstr>Wingdings</vt:lpstr>
      <vt:lpstr>ZEISS Frutiger Next W1G</vt:lpstr>
      <vt:lpstr>carlzeiss</vt:lpstr>
      <vt:lpstr>Execution of the OAD: convert2pyramidal_OMETIFF.py</vt:lpstr>
      <vt:lpstr>Step 1:Copy the OAD script from https://github.com/zeiss-microscopy/OAD/blob/master/Scripts/Data_Tools/convert2pyramidal_OMETIFF.py . Paste it in the ZEN Blue macro editor. Save it as convert2pyramidal_OMETIFF.py </vt:lpstr>
      <vt:lpstr>Step 2:Download the release artifact of bioformats2raw and raw2ometiff applications from https://github.com/glencoesoftware/bioformats2raw/releases and https://github.com/glencoesoftware/raw2ometiff/releases respectively. </vt:lpstr>
      <vt:lpstr>Step 3: Extract the two folders from the downloaded zip files (bioformats2raw-0.2.6.zip and raw2ometiff-0.2.8.zip) using any archive programs (e.g. WinZip, 7-Zip, WinRar)</vt:lpstr>
      <vt:lpstr>Step 4: Copy the extracted folders to say, C:/OAD/Input (or any other user-directory).  Please keep note of the fact that the Java executables (bioformat2raw and raw2ometiff tools) requires a directory path with no spaces, while selecting the directory to store the folders. Otherwise, it may throw up an error regarding the same.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Execution of the OAD: convert2pyramidal_OMETIFF.py</dc:title>
  <dc:creator>Aniyath, Praseedha</dc:creator>
  <cp:lastModifiedBy>Aniyath, Praseedha</cp:lastModifiedBy>
  <cp:revision>17</cp:revision>
  <dcterms:created xsi:type="dcterms:W3CDTF">2020-11-11T16:04:56Z</dcterms:created>
  <dcterms:modified xsi:type="dcterms:W3CDTF">2020-11-12T09:59:29Z</dcterms:modified>
</cp:coreProperties>
</file>